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9" r:id="rId9"/>
    <p:sldId id="262" r:id="rId10"/>
    <p:sldId id="265" r:id="rId11"/>
    <p:sldId id="263" r:id="rId12"/>
    <p:sldId id="270" r:id="rId13"/>
    <p:sldId id="267" r:id="rId14"/>
    <p:sldId id="268" r:id="rId15"/>
    <p:sldId id="26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3323"/>
    <a:srgbClr val="870A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7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E9483-D80C-4174-A72D-E44182489EB1}" type="datetimeFigureOut">
              <a:rPr lang="en-NZ" smtClean="0"/>
              <a:pPr/>
              <a:t>19/11/2011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D5B72-B568-48C0-84BB-332C30604A93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10</a:t>
            </a:fld>
            <a:endParaRPr lang="en-N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11</a:t>
            </a:fld>
            <a:endParaRPr lang="en-N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12</a:t>
            </a:fld>
            <a:endParaRPr lang="en-N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13</a:t>
            </a:fld>
            <a:endParaRPr lang="en-N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14</a:t>
            </a:fld>
            <a:endParaRPr lang="en-N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15</a:t>
            </a:fld>
            <a:endParaRPr lang="en-N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16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2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3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5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6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7</a:t>
            </a:fld>
            <a:endParaRPr lang="en-N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5B72-B568-48C0-84BB-332C30604A93}" type="slidenum">
              <a:rPr lang="en-NZ" smtClean="0"/>
              <a:pPr/>
              <a:t>9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2F4-1AAD-4787-9687-3C4500EF7869}" type="datetimeFigureOut">
              <a:rPr lang="en-NZ" smtClean="0"/>
              <a:pPr/>
              <a:t>19/11/2011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C36-A246-4AF9-91EC-4A6A423F882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2F4-1AAD-4787-9687-3C4500EF7869}" type="datetimeFigureOut">
              <a:rPr lang="en-NZ" smtClean="0"/>
              <a:pPr/>
              <a:t>19/11/2011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C36-A246-4AF9-91EC-4A6A423F882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2F4-1AAD-4787-9687-3C4500EF7869}" type="datetimeFigureOut">
              <a:rPr lang="en-NZ" smtClean="0"/>
              <a:pPr/>
              <a:t>19/11/2011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C36-A246-4AF9-91EC-4A6A423F882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2F4-1AAD-4787-9687-3C4500EF7869}" type="datetimeFigureOut">
              <a:rPr lang="en-NZ" smtClean="0"/>
              <a:pPr/>
              <a:t>19/11/2011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C36-A246-4AF9-91EC-4A6A423F882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2F4-1AAD-4787-9687-3C4500EF7869}" type="datetimeFigureOut">
              <a:rPr lang="en-NZ" smtClean="0"/>
              <a:pPr/>
              <a:t>19/11/2011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C36-A246-4AF9-91EC-4A6A423F882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2F4-1AAD-4787-9687-3C4500EF7869}" type="datetimeFigureOut">
              <a:rPr lang="en-NZ" smtClean="0"/>
              <a:pPr/>
              <a:t>19/11/2011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C36-A246-4AF9-91EC-4A6A423F882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2F4-1AAD-4787-9687-3C4500EF7869}" type="datetimeFigureOut">
              <a:rPr lang="en-NZ" smtClean="0"/>
              <a:pPr/>
              <a:t>19/11/2011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C36-A246-4AF9-91EC-4A6A423F882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2F4-1AAD-4787-9687-3C4500EF7869}" type="datetimeFigureOut">
              <a:rPr lang="en-NZ" smtClean="0"/>
              <a:pPr/>
              <a:t>19/11/2011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C36-A246-4AF9-91EC-4A6A423F882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2F4-1AAD-4787-9687-3C4500EF7869}" type="datetimeFigureOut">
              <a:rPr lang="en-NZ" smtClean="0"/>
              <a:pPr/>
              <a:t>19/11/2011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C36-A246-4AF9-91EC-4A6A423F882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2F4-1AAD-4787-9687-3C4500EF7869}" type="datetimeFigureOut">
              <a:rPr lang="en-NZ" smtClean="0"/>
              <a:pPr/>
              <a:t>19/11/2011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C36-A246-4AF9-91EC-4A6A423F882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92F4-1AAD-4787-9687-3C4500EF7869}" type="datetimeFigureOut">
              <a:rPr lang="en-NZ" smtClean="0"/>
              <a:pPr/>
              <a:t>19/11/2011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4C36-A246-4AF9-91EC-4A6A423F882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C92F4-1AAD-4787-9687-3C4500EF7869}" type="datetimeFigureOut">
              <a:rPr lang="en-NZ" smtClean="0"/>
              <a:pPr/>
              <a:t>19/11/2011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4C36-A246-4AF9-91EC-4A6A423F8823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5751" y="3284984"/>
            <a:ext cx="433739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sz="3600" dirty="0"/>
              <a:t>The role of attitude in the willingness and effectiveness of teaching students with Autism Spectrum Disorders (ASDs)  in the mainstream.</a:t>
            </a:r>
            <a:r>
              <a:rPr lang="en-NZ" dirty="0"/>
              <a:t/>
            </a:r>
            <a:br>
              <a:rPr lang="en-NZ" dirty="0"/>
            </a:b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805264"/>
            <a:ext cx="6912768" cy="1052736"/>
          </a:xfrm>
        </p:spPr>
        <p:txBody>
          <a:bodyPr>
            <a:normAutofit/>
          </a:bodyPr>
          <a:lstStyle/>
          <a:p>
            <a:r>
              <a:rPr lang="en-NZ" sz="2400" dirty="0" smtClean="0"/>
              <a:t>Emma Goodall PhD Student @ Canterbury University</a:t>
            </a: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 t="16667"/>
          <a:stretch>
            <a:fillRect/>
          </a:stretch>
        </p:blipFill>
        <p:spPr bwMode="auto">
          <a:xfrm>
            <a:off x="3923928" y="4797152"/>
            <a:ext cx="5045703" cy="18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Mitigating Negative Attitudes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NZ" dirty="0" smtClean="0"/>
              <a:t>	When ASD is pathologised as a DIS-ability teacher attitude to student potential is more negative than when ASD is seen as a way of thinking, acting and being differently to the mainstream.</a:t>
            </a:r>
          </a:p>
          <a:p>
            <a:pPr>
              <a:buNone/>
            </a:pPr>
            <a:r>
              <a:rPr lang="en-NZ" dirty="0"/>
              <a:t>	</a:t>
            </a:r>
            <a:r>
              <a:rPr lang="en-NZ" dirty="0" smtClean="0"/>
              <a:t>If teachers are shown concrete examples of adults with ASD who live full and complete lives they are more likely to accept that all students with ASDs have potential.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18192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124744"/>
            <a:ext cx="16668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3648" y="566124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Dr. Michael Burry, founder of the Scion Capital LLC hedge fund, which he ran from 2000 until 2008. Dr. Burry is also  chairman of the </a:t>
            </a:r>
            <a:r>
              <a:rPr lang="en-NZ" dirty="0" err="1" smtClean="0"/>
              <a:t>Pricetector</a:t>
            </a:r>
            <a:r>
              <a:rPr lang="en-NZ" dirty="0" smtClean="0"/>
              <a:t> board. (Very rich man, who predicted US financial meltdown!)</a:t>
            </a:r>
            <a:endParaRPr lang="en-N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429000"/>
            <a:ext cx="27432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71800" y="119675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Temple Grandin, Professor and meat works genius and my heroine.</a:t>
            </a: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39330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Dan </a:t>
            </a:r>
            <a:r>
              <a:rPr lang="en-NZ" dirty="0" err="1" smtClean="0"/>
              <a:t>Ackroyd</a:t>
            </a:r>
            <a:r>
              <a:rPr lang="en-NZ" dirty="0" smtClean="0"/>
              <a:t> – famous actor.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Understanding leading to appreciation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NZ" dirty="0" smtClean="0"/>
              <a:t>	When teachers understand why a student with ASD says and does the things that they are doing they are more likely to appreciate the student’s struggles and gifts.</a:t>
            </a:r>
          </a:p>
          <a:p>
            <a:pPr>
              <a:buNone/>
            </a:pPr>
            <a:endParaRPr lang="en-NZ" dirty="0" smtClean="0"/>
          </a:p>
          <a:p>
            <a:pPr>
              <a:buNone/>
            </a:pPr>
            <a:r>
              <a:rPr lang="en-NZ" dirty="0"/>
              <a:t>	</a:t>
            </a:r>
            <a:r>
              <a:rPr lang="en-NZ" dirty="0" smtClean="0"/>
              <a:t>Theoretically understanding the need for structure is </a:t>
            </a:r>
            <a:r>
              <a:rPr lang="en-NZ" b="1" dirty="0" smtClean="0"/>
              <a:t>not</a:t>
            </a:r>
            <a:r>
              <a:rPr lang="en-NZ" dirty="0" smtClean="0"/>
              <a:t> the same as being prepared to provide structure.</a:t>
            </a:r>
          </a:p>
          <a:p>
            <a:pPr>
              <a:buNone/>
            </a:pPr>
            <a:endParaRPr lang="en-NZ" dirty="0" smtClean="0"/>
          </a:p>
          <a:p>
            <a:pPr>
              <a:buNone/>
            </a:pPr>
            <a:r>
              <a:rPr lang="en-NZ" dirty="0"/>
              <a:t>	</a:t>
            </a:r>
            <a:r>
              <a:rPr lang="en-NZ" dirty="0" smtClean="0"/>
              <a:t>Understanding the difference structure makes to the emotional, psychological and physical state of a student with ASD should lead to an appreciation of the need to provide structure and hopefully a willingness to do so.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93164" y="0"/>
            <a:ext cx="11330345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ASDs</a:t>
            </a:r>
          </a:p>
          <a:p>
            <a:pPr algn="ctr"/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you have met one person </a:t>
            </a:r>
          </a:p>
          <a:p>
            <a:pPr algn="ctr"/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 autism, you have met one person</a:t>
            </a:r>
          </a:p>
          <a:p>
            <a:pPr algn="ctr"/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 autism.</a:t>
            </a:r>
          </a:p>
          <a:p>
            <a:pPr algn="ctr"/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 is no ‘typical’. 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ike snowflakes </a:t>
            </a:r>
          </a:p>
          <a:p>
            <a:pPr algn="ctr"/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each person with autism is unique.</a:t>
            </a:r>
          </a:p>
          <a:p>
            <a:pPr algn="ctr"/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teachers understand and </a:t>
            </a:r>
          </a:p>
          <a:p>
            <a:pPr algn="ctr"/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appreciate that like all people, students</a:t>
            </a:r>
          </a:p>
          <a:p>
            <a:pPr algn="ctr"/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 ASD have a range of potential, </a:t>
            </a:r>
          </a:p>
          <a:p>
            <a:pPr algn="ctr"/>
            <a:r>
              <a:rPr lang="en-US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 can teach to that potential.</a:t>
            </a:r>
            <a:endParaRPr lang="en-US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74" y="476672"/>
            <a:ext cx="886585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132856"/>
            <a:ext cx="6264696" cy="3993307"/>
          </a:xfrm>
        </p:spPr>
        <p:txBody>
          <a:bodyPr/>
          <a:lstStyle/>
          <a:p>
            <a:pPr algn="ctr">
              <a:buNone/>
            </a:pPr>
            <a:r>
              <a:rPr lang="en-NZ" dirty="0" smtClean="0"/>
              <a:t>	</a:t>
            </a:r>
          </a:p>
          <a:p>
            <a:pPr algn="ctr">
              <a:buNone/>
            </a:pPr>
            <a:r>
              <a:rPr lang="en-NZ" dirty="0" smtClean="0"/>
              <a:t>	Thanks to the teachers and students @ Canterbury Primary for being part of my research.</a:t>
            </a:r>
          </a:p>
          <a:p>
            <a:pPr algn="ctr">
              <a:buNone/>
            </a:pPr>
            <a:r>
              <a:rPr lang="en-NZ" dirty="0" smtClean="0"/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0648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Contents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1256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NZ" dirty="0" smtClean="0"/>
              <a:t> </a:t>
            </a:r>
            <a:br>
              <a:rPr lang="en-NZ" dirty="0" smtClean="0"/>
            </a:br>
            <a:r>
              <a:rPr lang="en-NZ" sz="5500" dirty="0" smtClean="0"/>
              <a:t>The contexts</a:t>
            </a:r>
          </a:p>
          <a:p>
            <a:pPr>
              <a:buNone/>
            </a:pPr>
            <a:r>
              <a:rPr lang="en-NZ" sz="5500" dirty="0"/>
              <a:t>	</a:t>
            </a:r>
            <a:r>
              <a:rPr lang="en-NZ" sz="5500" dirty="0" smtClean="0"/>
              <a:t> - classroom based research into the reasons why some teachers are more effective at teaching students with Autism Spectrum Disorders (ASDs) in the mainstream than other teachers.</a:t>
            </a:r>
          </a:p>
          <a:p>
            <a:pPr>
              <a:buNone/>
            </a:pPr>
            <a:r>
              <a:rPr lang="en-NZ" sz="5500" dirty="0" smtClean="0"/>
              <a:t>	- the contexts that teachers are working within </a:t>
            </a:r>
          </a:p>
          <a:p>
            <a:pPr>
              <a:buNone/>
            </a:pPr>
            <a:endParaRPr lang="en-NZ" sz="5500" dirty="0"/>
          </a:p>
          <a:p>
            <a:pPr>
              <a:buNone/>
            </a:pPr>
            <a:r>
              <a:rPr lang="en-NZ" sz="5500" dirty="0" smtClean="0"/>
              <a:t>	Difficulties and opportunities </a:t>
            </a:r>
          </a:p>
          <a:p>
            <a:pPr>
              <a:buNone/>
            </a:pPr>
            <a:r>
              <a:rPr lang="en-NZ" sz="5500" dirty="0"/>
              <a:t>	</a:t>
            </a:r>
            <a:r>
              <a:rPr lang="en-NZ" sz="5500" dirty="0" smtClean="0"/>
              <a:t>- within classrooms for teachers to meet the needs of their students with ASD. </a:t>
            </a:r>
          </a:p>
          <a:p>
            <a:pPr>
              <a:buNone/>
            </a:pPr>
            <a:endParaRPr lang="en-NZ" sz="5500" dirty="0"/>
          </a:p>
          <a:p>
            <a:pPr>
              <a:buNone/>
            </a:pPr>
            <a:r>
              <a:rPr lang="en-NZ" sz="5500" dirty="0" smtClean="0"/>
              <a:t>	A key finding </a:t>
            </a:r>
          </a:p>
          <a:p>
            <a:pPr>
              <a:buNone/>
            </a:pPr>
            <a:r>
              <a:rPr lang="en-NZ" sz="5500" dirty="0"/>
              <a:t>	</a:t>
            </a:r>
            <a:r>
              <a:rPr lang="en-NZ" sz="5500" dirty="0" smtClean="0"/>
              <a:t>- a link between attitude, willingness to teach and effectiveness of that teaching. </a:t>
            </a:r>
          </a:p>
          <a:p>
            <a:pPr>
              <a:buNone/>
            </a:pPr>
            <a:r>
              <a:rPr lang="en-NZ" sz="5500" dirty="0" smtClean="0"/>
              <a:t>	- the effect of teacher attitude towards ASDs and student potential </a:t>
            </a:r>
          </a:p>
          <a:p>
            <a:pPr>
              <a:buNone/>
            </a:pPr>
            <a:endParaRPr lang="en-NZ" sz="5500" dirty="0"/>
          </a:p>
          <a:p>
            <a:pPr>
              <a:buNone/>
            </a:pPr>
            <a:r>
              <a:rPr lang="en-NZ" sz="5500" dirty="0" smtClean="0"/>
              <a:t>	Discussion </a:t>
            </a:r>
          </a:p>
          <a:p>
            <a:pPr>
              <a:buNone/>
            </a:pPr>
            <a:r>
              <a:rPr lang="en-NZ" sz="5500" dirty="0" smtClean="0"/>
              <a:t>	- possible avenues for mitigating the negative effects of teacher misunderstandings around the potential of students with ASDs as a way forward for teachers to improve their effectiveness  </a:t>
            </a:r>
            <a:endParaRPr lang="en-NZ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Overall Context</a:t>
            </a:r>
            <a:endParaRPr lang="en-NZ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28800"/>
            <a:ext cx="511299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628800"/>
            <a:ext cx="2314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89040"/>
            <a:ext cx="2219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Classroom Contexts</a:t>
            </a:r>
            <a:endParaRPr lang="en-N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477231" cy="34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27784" y="5229200"/>
            <a:ext cx="417646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 dirty="0" smtClean="0"/>
              <a:t>http://whatedsaid.wordpress.com/2010/10/13/just-a-teacher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69" y="692696"/>
            <a:ext cx="450626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3528" y="566124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1000" dirty="0" smtClean="0"/>
              <a:t>http://nzcurriculum.tki.org.nz/National-Standards/Professional-development</a:t>
            </a:r>
            <a:endParaRPr lang="en-NZ" sz="10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2826419" cy="594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436096" y="6211669"/>
            <a:ext cx="37079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000" dirty="0" smtClean="0"/>
              <a:t>http://www.edgazette.govt.nz/articles/Article.aspx?ArticleId=8076</a:t>
            </a:r>
            <a:endParaRPr lang="en-N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Difficulties and Opportunities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Requirements for school achievement targets (National curriculum equivalents)</a:t>
            </a:r>
          </a:p>
          <a:p>
            <a:r>
              <a:rPr lang="en-NZ" dirty="0" smtClean="0"/>
              <a:t>Lack of funding for students with verbal skills</a:t>
            </a:r>
          </a:p>
          <a:p>
            <a:r>
              <a:rPr lang="en-NZ" dirty="0" smtClean="0"/>
              <a:t>Requirements to teach ‘academic curricula’</a:t>
            </a:r>
          </a:p>
          <a:p>
            <a:r>
              <a:rPr lang="en-NZ" dirty="0" smtClean="0"/>
              <a:t>Social skills difficulties of many students, not just those with ASDs</a:t>
            </a:r>
          </a:p>
          <a:p>
            <a:r>
              <a:rPr lang="en-NZ" dirty="0" smtClean="0"/>
              <a:t>Opportunity to develop acceptance and value of difference and individuality</a:t>
            </a:r>
          </a:p>
          <a:p>
            <a:pPr>
              <a:buNone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Attitude &amp; Willingness – Powerful Drivers of Effectiveness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NZ" b="1" dirty="0" smtClean="0">
                <a:solidFill>
                  <a:srgbClr val="00B050"/>
                </a:solidFill>
              </a:rPr>
              <a:t>I believe this student can learn and I want to help them achieve their potential</a:t>
            </a:r>
          </a:p>
          <a:p>
            <a:pPr algn="ctr">
              <a:buNone/>
            </a:pPr>
            <a:r>
              <a:rPr lang="en-NZ" dirty="0" smtClean="0"/>
              <a:t>Versus</a:t>
            </a:r>
          </a:p>
          <a:p>
            <a:pPr algn="ctr">
              <a:buNone/>
            </a:pPr>
            <a:r>
              <a:rPr lang="en-NZ" dirty="0" smtClean="0">
                <a:solidFill>
                  <a:srgbClr val="00B050"/>
                </a:solidFill>
              </a:rPr>
              <a:t>I believe this student can learn </a:t>
            </a:r>
            <a:r>
              <a:rPr lang="en-NZ" b="1" dirty="0" smtClean="0">
                <a:solidFill>
                  <a:srgbClr val="FF0000"/>
                </a:solidFill>
              </a:rPr>
              <a:t>but</a:t>
            </a:r>
            <a:r>
              <a:rPr lang="en-NZ" dirty="0" smtClean="0"/>
              <a:t> I need to share my time equally with all the students in my class</a:t>
            </a:r>
          </a:p>
          <a:p>
            <a:pPr algn="ctr">
              <a:buNone/>
            </a:pPr>
            <a:r>
              <a:rPr lang="en-NZ" dirty="0" smtClean="0"/>
              <a:t>Versus </a:t>
            </a:r>
          </a:p>
          <a:p>
            <a:pPr algn="ctr">
              <a:buNone/>
            </a:pPr>
            <a:r>
              <a:rPr lang="en-NZ" dirty="0" smtClean="0">
                <a:solidFill>
                  <a:srgbClr val="FF0000"/>
                </a:solidFill>
              </a:rPr>
              <a:t>I don’t think this student can learn much </a:t>
            </a:r>
            <a:r>
              <a:rPr lang="en-NZ" dirty="0" smtClean="0"/>
              <a:t>but </a:t>
            </a:r>
            <a:r>
              <a:rPr lang="en-NZ" b="1" dirty="0" smtClean="0">
                <a:solidFill>
                  <a:srgbClr val="00B050"/>
                </a:solidFill>
              </a:rPr>
              <a:t>I want to help them achieve their potential</a:t>
            </a:r>
          </a:p>
          <a:p>
            <a:pPr algn="ctr">
              <a:buNone/>
            </a:pPr>
            <a:r>
              <a:rPr lang="en-NZ" dirty="0" smtClean="0"/>
              <a:t>Versus</a:t>
            </a:r>
          </a:p>
          <a:p>
            <a:pPr algn="ctr">
              <a:buNone/>
            </a:pPr>
            <a:r>
              <a:rPr lang="en-NZ" b="1" dirty="0" smtClean="0">
                <a:solidFill>
                  <a:srgbClr val="FF0000"/>
                </a:solidFill>
              </a:rPr>
              <a:t>I don’t think this student can learn much and I can’t see the point in spending so much extra time with them</a:t>
            </a:r>
            <a:endParaRPr lang="en-N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I’m not sure mainstream is the right place for Andrew.....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132856"/>
            <a:ext cx="7704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What are the implications around this statement?</a:t>
            </a:r>
          </a:p>
          <a:p>
            <a:r>
              <a:rPr lang="en-NZ" sz="2800" dirty="0" smtClean="0"/>
              <a:t>	</a:t>
            </a:r>
          </a:p>
          <a:p>
            <a:r>
              <a:rPr lang="en-NZ" sz="2800" dirty="0" smtClean="0"/>
              <a:t>	- when it is said by family/whanau</a:t>
            </a:r>
          </a:p>
          <a:p>
            <a:r>
              <a:rPr lang="en-NZ" sz="2800" dirty="0" smtClean="0"/>
              <a:t>	</a:t>
            </a:r>
          </a:p>
          <a:p>
            <a:r>
              <a:rPr lang="en-NZ" sz="2800" dirty="0" smtClean="0"/>
              <a:t>	- when it is said by the principal</a:t>
            </a:r>
          </a:p>
          <a:p>
            <a:endParaRPr lang="en-NZ" sz="2800" dirty="0" smtClean="0"/>
          </a:p>
          <a:p>
            <a:r>
              <a:rPr lang="en-NZ" sz="2800" dirty="0" smtClean="0"/>
              <a:t>	- when it is said by the class teacher</a:t>
            </a:r>
            <a:endParaRPr lang="en-N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1440160" cy="95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636912"/>
            <a:ext cx="1652942" cy="10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9331" y="4581128"/>
            <a:ext cx="2164669" cy="16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Teacher Attitude to Student Potential (ASD </a:t>
            </a:r>
            <a:r>
              <a:rPr lang="en-NZ" dirty="0" err="1" smtClean="0"/>
              <a:t>vs</a:t>
            </a:r>
            <a:r>
              <a:rPr lang="en-NZ" dirty="0" smtClean="0"/>
              <a:t> neurotypical)</a:t>
            </a:r>
            <a:endParaRPr lang="en-N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8092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78092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07704" y="1844824"/>
            <a:ext cx="136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ASD</a:t>
            </a:r>
            <a:endParaRPr lang="en-US" sz="5400" b="1" cap="none" spc="0" dirty="0">
              <a:ln w="11430"/>
              <a:solidFill>
                <a:schemeClr val="accent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725144"/>
            <a:ext cx="49271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What does the teacher see?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student with potential or </a:t>
            </a:r>
          </a:p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 student with deficits?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2040" y="1916832"/>
            <a:ext cx="3879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Neurotypical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371</Words>
  <Application>Microsoft Office PowerPoint</Application>
  <PresentationFormat>On-screen Show (4:3)</PresentationFormat>
  <Paragraphs>90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role of attitude in the willingness and effectiveness of teaching students with Autism Spectrum Disorders (ASDs)  in the mainstream.  </vt:lpstr>
      <vt:lpstr>Contents</vt:lpstr>
      <vt:lpstr>Overall Context</vt:lpstr>
      <vt:lpstr>Classroom Contexts</vt:lpstr>
      <vt:lpstr>Slide 5</vt:lpstr>
      <vt:lpstr>Difficulties and Opportunities</vt:lpstr>
      <vt:lpstr>Attitude &amp; Willingness – Powerful Drivers of Effectiveness</vt:lpstr>
      <vt:lpstr>I’m not sure mainstream is the right place for Andrew.....</vt:lpstr>
      <vt:lpstr>Teacher Attitude to Student Potential (ASD vs neurotypical)</vt:lpstr>
      <vt:lpstr>Slide 10</vt:lpstr>
      <vt:lpstr>Mitigating Negative Attitudes</vt:lpstr>
      <vt:lpstr>Slide 12</vt:lpstr>
      <vt:lpstr>Understanding leading to appreciation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attitude in the willingness and effectiveness of teaching students with Autism Spectrum Disorders (ASDs)  in the mainstream.  </dc:title>
  <dc:creator>Harvey Norman</dc:creator>
  <cp:lastModifiedBy>Emma Goodall</cp:lastModifiedBy>
  <cp:revision>49</cp:revision>
  <dcterms:created xsi:type="dcterms:W3CDTF">2011-11-02T22:21:07Z</dcterms:created>
  <dcterms:modified xsi:type="dcterms:W3CDTF">2011-11-19T06:21:26Z</dcterms:modified>
</cp:coreProperties>
</file>